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2" r:id="rId2"/>
    <p:sldId id="284" r:id="rId3"/>
    <p:sldId id="281" r:id="rId4"/>
    <p:sldId id="283" r:id="rId5"/>
    <p:sldId id="280" r:id="rId6"/>
  </p:sldIdLst>
  <p:sldSz cx="9144000" cy="5143500" type="screen16x9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02E"/>
    <a:srgbClr val="2E2310"/>
    <a:srgbClr val="BF8F41"/>
    <a:srgbClr val="007E39"/>
    <a:srgbClr val="CE1126"/>
    <a:srgbClr val="ACA39A"/>
    <a:srgbClr val="F1BE48"/>
    <a:srgbClr val="7A6E67"/>
    <a:srgbClr val="6E6259"/>
    <a:srgbClr val="01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291E36-19BD-4CC2-BE16-C5C474ECA762}" v="165" dt="2024-10-30T13:40:58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71" autoAdjust="0"/>
    <p:restoredTop sz="89952" autoAdjust="0"/>
  </p:normalViewPr>
  <p:slideViewPr>
    <p:cSldViewPr>
      <p:cViewPr varScale="1">
        <p:scale>
          <a:sx n="131" d="100"/>
          <a:sy n="131" d="100"/>
        </p:scale>
        <p:origin x="642" y="144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buye, Usamah [GENGM]" userId="b1c4acab-cfda-47b6-9435-6319fd0c3e9e" providerId="ADAL" clId="{DC291E36-19BD-4CC2-BE16-C5C474ECA762}"/>
    <pc:docChg chg="undo custSel delSld modSld">
      <pc:chgData name="Kabuye, Usamah [GENGM]" userId="b1c4acab-cfda-47b6-9435-6319fd0c3e9e" providerId="ADAL" clId="{DC291E36-19BD-4CC2-BE16-C5C474ECA762}" dt="2024-10-30T13:41:07.116" v="249" actId="14100"/>
      <pc:docMkLst>
        <pc:docMk/>
      </pc:docMkLst>
      <pc:sldChg chg="del">
        <pc:chgData name="Kabuye, Usamah [GENGM]" userId="b1c4acab-cfda-47b6-9435-6319fd0c3e9e" providerId="ADAL" clId="{DC291E36-19BD-4CC2-BE16-C5C474ECA762}" dt="2024-10-28T17:36:43.667" v="63" actId="2696"/>
        <pc:sldMkLst>
          <pc:docMk/>
          <pc:sldMk cId="4127045939" sldId="273"/>
        </pc:sldMkLst>
      </pc:sldChg>
      <pc:sldChg chg="addSp modSp mod modAnim">
        <pc:chgData name="Kabuye, Usamah [GENGM]" userId="b1c4acab-cfda-47b6-9435-6319fd0c3e9e" providerId="ADAL" clId="{DC291E36-19BD-4CC2-BE16-C5C474ECA762}" dt="2024-10-30T06:39:01.822" v="200"/>
        <pc:sldMkLst>
          <pc:docMk/>
          <pc:sldMk cId="1626572502" sldId="275"/>
        </pc:sldMkLst>
        <pc:spChg chg="mod">
          <ac:chgData name="Kabuye, Usamah [GENGM]" userId="b1c4acab-cfda-47b6-9435-6319fd0c3e9e" providerId="ADAL" clId="{DC291E36-19BD-4CC2-BE16-C5C474ECA762}" dt="2024-10-28T17:40:13.559" v="65" actId="13926"/>
          <ac:spMkLst>
            <pc:docMk/>
            <pc:sldMk cId="1626572502" sldId="275"/>
            <ac:spMk id="3" creationId="{E6714EAE-E217-5C1D-D696-5175A09BB560}"/>
          </ac:spMkLst>
        </pc:spChg>
        <pc:spChg chg="mod">
          <ac:chgData name="Kabuye, Usamah [GENGM]" userId="b1c4acab-cfda-47b6-9435-6319fd0c3e9e" providerId="ADAL" clId="{DC291E36-19BD-4CC2-BE16-C5C474ECA762}" dt="2024-10-30T06:21:39.970" v="166" actId="1076"/>
          <ac:spMkLst>
            <pc:docMk/>
            <pc:sldMk cId="1626572502" sldId="275"/>
            <ac:spMk id="11" creationId="{00000000-0000-0000-0000-000000000000}"/>
          </ac:spMkLst>
        </pc:spChg>
        <pc:picChg chg="add mod">
          <ac:chgData name="Kabuye, Usamah [GENGM]" userId="b1c4acab-cfda-47b6-9435-6319fd0c3e9e" providerId="ADAL" clId="{DC291E36-19BD-4CC2-BE16-C5C474ECA762}" dt="2024-10-30T06:31:38.058" v="187" actId="1076"/>
          <ac:picMkLst>
            <pc:docMk/>
            <pc:sldMk cId="1626572502" sldId="275"/>
            <ac:picMk id="5" creationId="{11DB225D-A61D-995A-19F0-AC138B5AEC7A}"/>
          </ac:picMkLst>
        </pc:picChg>
        <pc:picChg chg="mod">
          <ac:chgData name="Kabuye, Usamah [GENGM]" userId="b1c4acab-cfda-47b6-9435-6319fd0c3e9e" providerId="ADAL" clId="{DC291E36-19BD-4CC2-BE16-C5C474ECA762}" dt="2024-10-30T06:35:04.350" v="195" actId="1076"/>
          <ac:picMkLst>
            <pc:docMk/>
            <pc:sldMk cId="1626572502" sldId="275"/>
            <ac:picMk id="9" creationId="{BFD9FE95-F427-ADC1-2736-6792CA544320}"/>
          </ac:picMkLst>
        </pc:picChg>
      </pc:sldChg>
      <pc:sldChg chg="modSp mod modAnim">
        <pc:chgData name="Kabuye, Usamah [GENGM]" userId="b1c4acab-cfda-47b6-9435-6319fd0c3e9e" providerId="ADAL" clId="{DC291E36-19BD-4CC2-BE16-C5C474ECA762}" dt="2024-10-30T13:33:20.125" v="245" actId="1036"/>
        <pc:sldMkLst>
          <pc:docMk/>
          <pc:sldMk cId="2815494037" sldId="277"/>
        </pc:sldMkLst>
        <pc:spChg chg="mod">
          <ac:chgData name="Kabuye, Usamah [GENGM]" userId="b1c4acab-cfda-47b6-9435-6319fd0c3e9e" providerId="ADAL" clId="{DC291E36-19BD-4CC2-BE16-C5C474ECA762}" dt="2024-10-30T13:33:20.125" v="245" actId="1036"/>
          <ac:spMkLst>
            <pc:docMk/>
            <pc:sldMk cId="2815494037" sldId="277"/>
            <ac:spMk id="4" creationId="{B32E86F3-DF5D-817A-4B2B-ACB0523A35A9}"/>
          </ac:spMkLst>
        </pc:spChg>
      </pc:sldChg>
      <pc:sldChg chg="modSp mod modAnim">
        <pc:chgData name="Kabuye, Usamah [GENGM]" userId="b1c4acab-cfda-47b6-9435-6319fd0c3e9e" providerId="ADAL" clId="{DC291E36-19BD-4CC2-BE16-C5C474ECA762}" dt="2024-10-30T05:40:52.106" v="113"/>
        <pc:sldMkLst>
          <pc:docMk/>
          <pc:sldMk cId="2634095298" sldId="279"/>
        </pc:sldMkLst>
        <pc:spChg chg="mod">
          <ac:chgData name="Kabuye, Usamah [GENGM]" userId="b1c4acab-cfda-47b6-9435-6319fd0c3e9e" providerId="ADAL" clId="{DC291E36-19BD-4CC2-BE16-C5C474ECA762}" dt="2024-10-30T05:24:04.285" v="70" actId="1076"/>
          <ac:spMkLst>
            <pc:docMk/>
            <pc:sldMk cId="2634095298" sldId="279"/>
            <ac:spMk id="4" creationId="{4DB56A81-8FBD-9DB4-3FF9-D9F77E491D47}"/>
          </ac:spMkLst>
        </pc:spChg>
        <pc:spChg chg="mod">
          <ac:chgData name="Kabuye, Usamah [GENGM]" userId="b1c4acab-cfda-47b6-9435-6319fd0c3e9e" providerId="ADAL" clId="{DC291E36-19BD-4CC2-BE16-C5C474ECA762}" dt="2024-10-28T16:32:34.824" v="52" actId="1038"/>
          <ac:spMkLst>
            <pc:docMk/>
            <pc:sldMk cId="2634095298" sldId="279"/>
            <ac:spMk id="11" creationId="{00000000-0000-0000-0000-000000000000}"/>
          </ac:spMkLst>
        </pc:spChg>
        <pc:cxnChg chg="mod">
          <ac:chgData name="Kabuye, Usamah [GENGM]" userId="b1c4acab-cfda-47b6-9435-6319fd0c3e9e" providerId="ADAL" clId="{DC291E36-19BD-4CC2-BE16-C5C474ECA762}" dt="2024-10-28T16:32:20.783" v="46" actId="14100"/>
          <ac:cxnSpMkLst>
            <pc:docMk/>
            <pc:sldMk cId="2634095298" sldId="279"/>
            <ac:cxnSpMk id="12" creationId="{00000000-0000-0000-0000-000000000000}"/>
          </ac:cxnSpMkLst>
        </pc:cxnChg>
      </pc:sldChg>
      <pc:sldChg chg="addSp modSp mod">
        <pc:chgData name="Kabuye, Usamah [GENGM]" userId="b1c4acab-cfda-47b6-9435-6319fd0c3e9e" providerId="ADAL" clId="{DC291E36-19BD-4CC2-BE16-C5C474ECA762}" dt="2024-10-30T13:41:07.116" v="249" actId="14100"/>
        <pc:sldMkLst>
          <pc:docMk/>
          <pc:sldMk cId="1286832116" sldId="280"/>
        </pc:sldMkLst>
        <pc:spChg chg="mod">
          <ac:chgData name="Kabuye, Usamah [GENGM]" userId="b1c4acab-cfda-47b6-9435-6319fd0c3e9e" providerId="ADAL" clId="{DC291E36-19BD-4CC2-BE16-C5C474ECA762}" dt="2024-10-30T13:16:59.350" v="228" actId="12"/>
          <ac:spMkLst>
            <pc:docMk/>
            <pc:sldMk cId="1286832116" sldId="280"/>
            <ac:spMk id="3" creationId="{1CCD923F-823F-9EAB-29EB-FCBB87982A87}"/>
          </ac:spMkLst>
        </pc:spChg>
        <pc:picChg chg="mod">
          <ac:chgData name="Kabuye, Usamah [GENGM]" userId="b1c4acab-cfda-47b6-9435-6319fd0c3e9e" providerId="ADAL" clId="{DC291E36-19BD-4CC2-BE16-C5C474ECA762}" dt="2024-10-30T13:41:07.116" v="249" actId="14100"/>
          <ac:picMkLst>
            <pc:docMk/>
            <pc:sldMk cId="1286832116" sldId="280"/>
            <ac:picMk id="6" creationId="{18837401-4D36-6759-C4CA-B418B360B56C}"/>
          </ac:picMkLst>
        </pc:picChg>
        <pc:picChg chg="mod">
          <ac:chgData name="Kabuye, Usamah [GENGM]" userId="b1c4acab-cfda-47b6-9435-6319fd0c3e9e" providerId="ADAL" clId="{DC291E36-19BD-4CC2-BE16-C5C474ECA762}" dt="2024-10-30T13:40:48.522" v="247" actId="14100"/>
          <ac:picMkLst>
            <pc:docMk/>
            <pc:sldMk cId="1286832116" sldId="280"/>
            <ac:picMk id="7" creationId="{F5A4E34B-CDEE-5201-C244-11AD69F6ECB9}"/>
          </ac:picMkLst>
        </pc:picChg>
        <pc:picChg chg="add mod">
          <ac:chgData name="Kabuye, Usamah [GENGM]" userId="b1c4acab-cfda-47b6-9435-6319fd0c3e9e" providerId="ADAL" clId="{DC291E36-19BD-4CC2-BE16-C5C474ECA762}" dt="2024-10-28T16:36:17.933" v="62" actId="1076"/>
          <ac:picMkLst>
            <pc:docMk/>
            <pc:sldMk cId="1286832116" sldId="280"/>
            <ac:picMk id="9" creationId="{DE8D7F76-B7B0-79C7-AABE-FA3F8AE29D2D}"/>
          </ac:picMkLst>
        </pc:picChg>
        <pc:picChg chg="mod">
          <ac:chgData name="Kabuye, Usamah [GENGM]" userId="b1c4acab-cfda-47b6-9435-6319fd0c3e9e" providerId="ADAL" clId="{DC291E36-19BD-4CC2-BE16-C5C474ECA762}" dt="2024-10-30T13:40:58.341" v="248" actId="14100"/>
          <ac:picMkLst>
            <pc:docMk/>
            <pc:sldMk cId="1286832116" sldId="280"/>
            <ac:picMk id="1028" creationId="{1D5A7396-6076-1378-D13C-CC5FDE68867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8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5C954-9CA0-A071-F6E2-89C49155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F8757-FF5F-B9AF-3294-B23C545F1D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539FC6-867B-89C5-20D6-6B19BD45F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D397B-664C-A16D-3230-3AE118D757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561E1-5EEA-4328-83DC-021A1BFAC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04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C55E5-DDC5-8336-3AF7-6A7917E5D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147525-5A4E-D17F-8C59-0657A7628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CBE48A-C613-D1C6-8667-CB747D2C0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4BF91-49ED-97FC-4A80-E92861AEBA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69D33-E96C-824F-B268-BDAC184E3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14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45398-61AD-20A4-AA99-F0F41D4BB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5221C9-DBD0-F055-8471-E50C6920B8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6FAC58-7241-5A50-1E12-C60122A37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 set enrichment and pathway analyses identified several enriched biological processes, including disease susceptibility and immune capacity.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1DF28-FEFB-3378-5660-555A76232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87FD1-9253-0AE0-5072-9076E0FD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20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22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0" y="4633931"/>
            <a:ext cx="9144000" cy="509569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12725" y="2616994"/>
            <a:ext cx="1846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1" descr="ISU LEFT white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4788715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Placeholder 4"/>
          <p:cNvSpPr txBox="1">
            <a:spLocks/>
          </p:cNvSpPr>
          <p:nvPr userDrawn="1"/>
        </p:nvSpPr>
        <p:spPr>
          <a:xfrm>
            <a:off x="4163705" y="4755356"/>
            <a:ext cx="4191000" cy="285750"/>
          </a:xfrm>
          <a:prstGeom prst="rect">
            <a:avLst/>
          </a:prstGeom>
        </p:spPr>
        <p:txBody>
          <a:bodyPr/>
          <a:lstStyle>
            <a:lvl1pPr marL="0" indent="0" algn="r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eaLnBrk="1" hangingPunct="1"/>
            <a:r>
              <a:rPr lang="en-US" sz="1200" kern="0" dirty="0">
                <a:latin typeface="Univers 75 Black" charset="0"/>
                <a:ea typeface="Univers 75 Black" charset="0"/>
                <a:cs typeface="Univers 75 Black" charset="0"/>
              </a:rPr>
              <a:t>Unit or Department Name Here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8458200" y="4816475"/>
            <a:ext cx="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8534400" y="4755356"/>
            <a:ext cx="533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 algn="l"/>
            <a:fld id="{60FAC648-EA3A-9C41-B47D-FEC33027B8CE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8102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C8102E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8102E"/>
              </a:solidFill>
              <a:effectLst/>
              <a:latin typeface="Times" charset="0"/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0" y="455295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34858" y="526964"/>
            <a:ext cx="8991600" cy="3797386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Genetic parameters and genome-wide association studies of disease in growing pigs under a polymicrobial natural disease challenge</a:t>
            </a: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Usamah Kabuye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PhD student | Genetics and Genomics | Dr. Jack Dekkers’ lab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 Science Department</a:t>
            </a:r>
          </a:p>
          <a:p>
            <a:pPr algn="ctr"/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 NSIF Meeting October 14 - 16, Kansas City, MO</a:t>
            </a:r>
          </a:p>
          <a:p>
            <a:pPr>
              <a:lnSpc>
                <a:spcPct val="150000"/>
              </a:lnSpc>
            </a:pPr>
            <a:endParaRPr lang="en-US" sz="1000" baseline="300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000" baseline="300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ISU LEFT white.eps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4705350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A0E1A0-3240-13EF-AC99-5BD98866256E}"/>
              </a:ext>
            </a:extLst>
          </p:cNvPr>
          <p:cNvCxnSpPr/>
          <p:nvPr/>
        </p:nvCxnSpPr>
        <p:spPr bwMode="auto">
          <a:xfrm>
            <a:off x="0" y="51435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CB9383-9D78-B74A-C320-13F0A6D7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" y="4629149"/>
            <a:ext cx="872490" cy="51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81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54A5E-E341-4D45-686F-9AEC6E2DD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CE7DA3-FDD1-E330-2518-A30495B25058}"/>
              </a:ext>
            </a:extLst>
          </p:cNvPr>
          <p:cNvCxnSpPr>
            <a:cxnSpLocks/>
          </p:cNvCxnSpPr>
          <p:nvPr/>
        </p:nvCxnSpPr>
        <p:spPr bwMode="auto">
          <a:xfrm>
            <a:off x="228600" y="514350"/>
            <a:ext cx="8763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3348531-8E9F-352E-70B3-E49F11E9D0CF}"/>
              </a:ext>
            </a:extLst>
          </p:cNvPr>
          <p:cNvSpPr/>
          <p:nvPr/>
        </p:nvSpPr>
        <p:spPr bwMode="auto">
          <a:xfrm>
            <a:off x="6019800" y="4705350"/>
            <a:ext cx="2438400" cy="304800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Department of Animal Science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0204F-DED5-1766-9743-32A4615F3B59}"/>
              </a:ext>
            </a:extLst>
          </p:cNvPr>
          <p:cNvSpPr txBox="1"/>
          <p:nvPr/>
        </p:nvSpPr>
        <p:spPr>
          <a:xfrm>
            <a:off x="6324600" y="36195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7CB46E-FB56-EB3F-DE7B-EAFBBC100868}"/>
              </a:ext>
            </a:extLst>
          </p:cNvPr>
          <p:cNvGrpSpPr/>
          <p:nvPr/>
        </p:nvGrpSpPr>
        <p:grpSpPr>
          <a:xfrm>
            <a:off x="0" y="4629152"/>
            <a:ext cx="8077200" cy="514348"/>
            <a:chOff x="91524" y="18792353"/>
            <a:chExt cx="37280365" cy="208328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CAAD25-8E29-83A8-DA50-6110F9DFF3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64" r="-779"/>
            <a:stretch/>
          </p:blipFill>
          <p:spPr>
            <a:xfrm>
              <a:off x="13792177" y="18792359"/>
              <a:ext cx="12921366" cy="2046962"/>
            </a:xfrm>
            <a:prstGeom prst="rect">
              <a:avLst/>
            </a:prstGeom>
            <a:solidFill>
              <a:sysClr val="window" lastClr="FFFFFF"/>
            </a:solidFill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19C00C-F654-DF07-667D-2B91F4CBE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0714" y="18792353"/>
              <a:ext cx="5341175" cy="207562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D15A4D-37AE-807E-C8B3-E8D48BA9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20120" y="18847501"/>
              <a:ext cx="5341175" cy="20281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90CABE0-0D3F-3461-F23A-99D4AF683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24" y="18811181"/>
              <a:ext cx="13700653" cy="2062103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44571D8-6461-B42F-590E-7CB5873800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242" y="4642768"/>
            <a:ext cx="1051758" cy="5350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74966AE-893F-1B7D-EB14-43EC17950530}"/>
              </a:ext>
            </a:extLst>
          </p:cNvPr>
          <p:cNvSpPr txBox="1"/>
          <p:nvPr/>
        </p:nvSpPr>
        <p:spPr>
          <a:xfrm>
            <a:off x="3023160" y="-41136"/>
            <a:ext cx="2844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rgbClr val="123885"/>
                </a:solidFill>
                <a:latin typeface="Calibri" panose="020F0502020204030204"/>
              </a:rPr>
              <a:t>Introduction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802D76-91E5-7018-9D22-866620AA4436}"/>
              </a:ext>
            </a:extLst>
          </p:cNvPr>
          <p:cNvSpPr txBox="1"/>
          <p:nvPr/>
        </p:nvSpPr>
        <p:spPr>
          <a:xfrm>
            <a:off x="76200" y="2947320"/>
            <a:ext cx="89916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 defTabSz="457200" eaLnBrk="1" fontAlgn="auto" hangingPunct="1">
              <a:spcAft>
                <a:spcPts val="1200"/>
              </a:spcAft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knowledge gap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remains on genetic parameters and genomics of disease-related traits of growing pigs under a polymicrobial disease challenge.</a:t>
            </a:r>
          </a:p>
          <a:p>
            <a:pPr lvl="0" algn="ctr" defTabSz="457200" eaLnBrk="1" fontAlgn="auto" hangingPunct="1">
              <a:spcAft>
                <a:spcPts val="1200"/>
              </a:spcAft>
              <a:defRPr/>
            </a:pPr>
            <a:r>
              <a:rPr lang="en-US" sz="1800" b="1" u="sng" dirty="0">
                <a:solidFill>
                  <a:srgbClr val="1238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 genetic parameters and identify genomic regions and pathways associated with disease of growing pigs exposed to a natural polymicrobial disease challenge.</a:t>
            </a: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 descr="A couple of people in a pig farm&#10;&#10;AI-generated content may be incorrect.">
            <a:extLst>
              <a:ext uri="{FF2B5EF4-FFF2-40B4-BE49-F238E27FC236}">
                <a16:creationId xmlns:a16="http://schemas.microsoft.com/office/drawing/2014/main" id="{B7D31E1D-091A-1D51-1C3D-B760F45CC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804" y="1149896"/>
            <a:ext cx="3525495" cy="1697346"/>
          </a:xfrm>
          <a:prstGeom prst="rect">
            <a:avLst/>
          </a:prstGeom>
        </p:spPr>
      </p:pic>
      <p:pic>
        <p:nvPicPr>
          <p:cNvPr id="33" name="Picture 32" descr="A group of pigs in mud&#10;&#10;AI-generated content may be incorrect.">
            <a:extLst>
              <a:ext uri="{FF2B5EF4-FFF2-40B4-BE49-F238E27FC236}">
                <a16:creationId xmlns:a16="http://schemas.microsoft.com/office/drawing/2014/main" id="{4AB5197B-7C4E-A5A1-2F1C-41C67CB783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0" y="1094643"/>
            <a:ext cx="3648765" cy="1752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56CAD9-59B8-D33C-1E0B-B36D6BE57483}"/>
              </a:ext>
            </a:extLst>
          </p:cNvPr>
          <p:cNvSpPr txBox="1"/>
          <p:nvPr/>
        </p:nvSpPr>
        <p:spPr>
          <a:xfrm>
            <a:off x="76200" y="562954"/>
            <a:ext cx="891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Wingdings" panose="05000000000000000000" pitchFamily="2" charset="2"/>
              <a:buChar char="q"/>
              <a:defRPr/>
            </a:pP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Selection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most pig breeding programs is conducted in high-health nucleus herds, while pigs typically encounter multiple pathogens in commercial herds.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9EAEB-629A-4FA9-DCEC-716C598ECC86}"/>
              </a:ext>
            </a:extLst>
          </p:cNvPr>
          <p:cNvSpPr txBox="1"/>
          <p:nvPr/>
        </p:nvSpPr>
        <p:spPr>
          <a:xfrm>
            <a:off x="4364654" y="1785914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84555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F4A4-3EB9-D400-24F9-1EB776C1F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273C11-48C0-10DA-1F9D-B219C212EED6}"/>
              </a:ext>
            </a:extLst>
          </p:cNvPr>
          <p:cNvCxnSpPr>
            <a:cxnSpLocks/>
          </p:cNvCxnSpPr>
          <p:nvPr/>
        </p:nvCxnSpPr>
        <p:spPr bwMode="auto">
          <a:xfrm>
            <a:off x="228600" y="514350"/>
            <a:ext cx="8763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6665848-C915-1416-8398-49469225D0D1}"/>
              </a:ext>
            </a:extLst>
          </p:cNvPr>
          <p:cNvSpPr/>
          <p:nvPr/>
        </p:nvSpPr>
        <p:spPr bwMode="auto">
          <a:xfrm>
            <a:off x="6019800" y="4705350"/>
            <a:ext cx="2438400" cy="304800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Department of Animal Science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E23A3-920D-F508-7F54-498C4CA9D97C}"/>
              </a:ext>
            </a:extLst>
          </p:cNvPr>
          <p:cNvSpPr txBox="1"/>
          <p:nvPr/>
        </p:nvSpPr>
        <p:spPr>
          <a:xfrm>
            <a:off x="6324600" y="36195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74F6DC-B5B4-5065-E87C-257889C4654A}"/>
              </a:ext>
            </a:extLst>
          </p:cNvPr>
          <p:cNvGrpSpPr/>
          <p:nvPr/>
        </p:nvGrpSpPr>
        <p:grpSpPr>
          <a:xfrm>
            <a:off x="-15041" y="4642769"/>
            <a:ext cx="8077200" cy="496329"/>
            <a:chOff x="91524" y="18792353"/>
            <a:chExt cx="37280365" cy="208328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3677605-2715-DF93-09A7-6C75910C96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64" r="-779"/>
            <a:stretch/>
          </p:blipFill>
          <p:spPr>
            <a:xfrm>
              <a:off x="13792178" y="18792362"/>
              <a:ext cx="12921367" cy="2046963"/>
            </a:xfrm>
            <a:prstGeom prst="rect">
              <a:avLst/>
            </a:prstGeom>
            <a:solidFill>
              <a:sysClr val="window" lastClr="FFFFFF"/>
            </a:solidFill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1F7FB65-2592-8926-5537-9646F3DC1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0714" y="18792353"/>
              <a:ext cx="5341175" cy="207562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355A4E-F077-EF64-4788-EE1304A30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20120" y="18847501"/>
              <a:ext cx="5341175" cy="20281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971E131-8EF3-3630-2395-70C8BF5CA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24" y="18811181"/>
              <a:ext cx="13700653" cy="2062103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308ED3F-5EF5-A41C-9707-6FE87FC73C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242" y="4642769"/>
            <a:ext cx="1051758" cy="49176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7C37D40-201E-5B83-98A5-040174954462}"/>
              </a:ext>
            </a:extLst>
          </p:cNvPr>
          <p:cNvSpPr txBox="1"/>
          <p:nvPr/>
        </p:nvSpPr>
        <p:spPr>
          <a:xfrm>
            <a:off x="2209800" y="38272"/>
            <a:ext cx="413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123885"/>
                </a:solidFill>
                <a:latin typeface="Calibri" panose="020F0502020204030204"/>
              </a:rPr>
              <a:t>Materials and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C9A36-7A23-CC1B-6A9A-FFA8F9721D3C}"/>
              </a:ext>
            </a:extLst>
          </p:cNvPr>
          <p:cNvSpPr txBox="1"/>
          <p:nvPr/>
        </p:nvSpPr>
        <p:spPr>
          <a:xfrm>
            <a:off x="228600" y="514350"/>
            <a:ext cx="876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three-phase natural polymicrobial disease challenge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(Putz et al.,2019, Frontiers in Genetics)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8DF9E-A777-3895-1167-E164E80DEA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823615"/>
            <a:ext cx="8382000" cy="13090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7FECCEC-4C80-0C2F-F9E7-86BD2AD6F0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4" y="2850140"/>
            <a:ext cx="1411402" cy="10584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6083FC-5763-FE87-9AB1-42915B248E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7751" y="2810557"/>
            <a:ext cx="1375605" cy="109804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4946C50-6679-689D-29C6-A2E9975B759E}"/>
              </a:ext>
            </a:extLst>
          </p:cNvPr>
          <p:cNvSpPr txBox="1"/>
          <p:nvPr/>
        </p:nvSpPr>
        <p:spPr>
          <a:xfrm>
            <a:off x="4418327" y="1858666"/>
            <a:ext cx="382862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>
                <a:solidFill>
                  <a:srgbClr val="6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Disease resilience data collection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668559C-4142-19C0-7E90-CC74721810E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066653" y="391297"/>
            <a:ext cx="457040" cy="390354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D6DA835-BC94-A28A-D94A-E4D40C49B8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15942" y="2764200"/>
            <a:ext cx="1752600" cy="13989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CF92F21-1B5D-4876-E5B8-0828E430EB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45763" y="2984077"/>
            <a:ext cx="1060724" cy="884261"/>
          </a:xfrm>
          <a:prstGeom prst="rect">
            <a:avLst/>
          </a:prstGeom>
        </p:spPr>
      </p:pic>
      <p:sp>
        <p:nvSpPr>
          <p:cNvPr id="35" name="Cross 34">
            <a:extLst>
              <a:ext uri="{FF2B5EF4-FFF2-40B4-BE49-F238E27FC236}">
                <a16:creationId xmlns:a16="http://schemas.microsoft.com/office/drawing/2014/main" id="{28921191-ED25-9A03-AC99-CBD19FD5D169}"/>
              </a:ext>
            </a:extLst>
          </p:cNvPr>
          <p:cNvSpPr/>
          <p:nvPr/>
        </p:nvSpPr>
        <p:spPr bwMode="auto">
          <a:xfrm>
            <a:off x="6420377" y="3239040"/>
            <a:ext cx="501068" cy="427398"/>
          </a:xfrm>
          <a:prstGeom prst="plus">
            <a:avLst>
              <a:gd name="adj" fmla="val 38769"/>
            </a:avLst>
          </a:prstGeom>
          <a:solidFill>
            <a:srgbClr val="C00000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C617DA-3978-E377-AEA3-126698141E0C}"/>
              </a:ext>
            </a:extLst>
          </p:cNvPr>
          <p:cNvSpPr txBox="1"/>
          <p:nvPr/>
        </p:nvSpPr>
        <p:spPr>
          <a:xfrm>
            <a:off x="162606" y="2115547"/>
            <a:ext cx="26670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6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Animals and genotyping</a:t>
            </a:r>
          </a:p>
          <a:p>
            <a:pPr marL="171450" indent="-171450" algn="l" defTabSz="45720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23885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4,095 Y × LR barrows </a:t>
            </a:r>
          </a:p>
          <a:p>
            <a:pPr marL="171450" indent="-171450" algn="l" defTabSz="45720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23885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65 batches (each ~60 -75 pigs)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975E4FD-D32F-78F5-2E1E-F2E6B14DCB5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3011383" y="2655764"/>
            <a:ext cx="319396" cy="143998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C24745B-E7B9-8D8F-F456-C628E9943476}"/>
              </a:ext>
            </a:extLst>
          </p:cNvPr>
          <p:cNvSpPr txBox="1"/>
          <p:nvPr/>
        </p:nvSpPr>
        <p:spPr>
          <a:xfrm>
            <a:off x="3205327" y="2655764"/>
            <a:ext cx="273334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2809403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6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Phenotypic data </a:t>
            </a:r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health treatments and mortality records categorized as:</a:t>
            </a:r>
          </a:p>
          <a:p>
            <a:pPr marL="228600" indent="-228600" algn="l" defTabSz="280940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Meningitis </a:t>
            </a:r>
          </a:p>
          <a:p>
            <a:pPr marL="228600" indent="-228600" algn="l" defTabSz="280940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Respiratory distress</a:t>
            </a:r>
          </a:p>
          <a:p>
            <a:pPr marL="228600" indent="-228600" algn="l" defTabSz="280940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Scours </a:t>
            </a:r>
          </a:p>
          <a:p>
            <a:pPr marL="228600" indent="-228600" algn="l" defTabSz="280940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Unthriftiness</a:t>
            </a:r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228600" indent="-228600" algn="l" defTabSz="280940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Other viral and/or bacterial infections </a:t>
            </a:r>
          </a:p>
          <a:p>
            <a:pPr algn="l" defTabSz="280940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4B660EBA-D945-0B58-B8C8-1545A5AC7E67}"/>
              </a:ext>
            </a:extLst>
          </p:cNvPr>
          <p:cNvSpPr/>
          <p:nvPr/>
        </p:nvSpPr>
        <p:spPr bwMode="auto">
          <a:xfrm>
            <a:off x="2045047" y="3943350"/>
            <a:ext cx="240954" cy="280411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141894-3B88-C884-569B-7BA15DA6FD9C}"/>
                  </a:ext>
                </a:extLst>
              </p:cNvPr>
              <p:cNvSpPr txBox="1"/>
              <p:nvPr/>
            </p:nvSpPr>
            <p:spPr>
              <a:xfrm>
                <a:off x="990600" y="4239065"/>
                <a:ext cx="3276600" cy="408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p>
                        <m: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𝒄</m:t>
                        </m:r>
                      </m:e>
                      <m:sup>
                        <m: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  <m:r>
                      <a:rPr 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sz="1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rgbClr val="002060"/>
                    </a:solidFill>
                  </a:rPr>
                  <a:t>, </a:t>
                </a:r>
                <a:r>
                  <a:rPr lang="en-US" sz="18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GWAS, GSEA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141894-3B88-C884-569B-7BA15DA6F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239065"/>
                <a:ext cx="3276600" cy="408189"/>
              </a:xfrm>
              <a:prstGeom prst="rect">
                <a:avLst/>
              </a:prstGeom>
              <a:blipFill>
                <a:blip r:embed="rId15"/>
                <a:stretch>
                  <a:fillRect t="-4478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4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/>
      <p:bldP spid="35" grpId="0" animBg="1"/>
      <p:bldP spid="36" grpId="0"/>
      <p:bldP spid="39" grpId="0"/>
      <p:bldP spid="22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E1066-CD88-E546-396C-3D4B1702D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05B85B-04AF-5412-F68F-41DD987E383F}"/>
              </a:ext>
            </a:extLst>
          </p:cNvPr>
          <p:cNvCxnSpPr>
            <a:cxnSpLocks/>
          </p:cNvCxnSpPr>
          <p:nvPr/>
        </p:nvCxnSpPr>
        <p:spPr bwMode="auto">
          <a:xfrm>
            <a:off x="228600" y="742950"/>
            <a:ext cx="8763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D54B889-62D9-255F-7284-27AEA9F0D603}"/>
              </a:ext>
            </a:extLst>
          </p:cNvPr>
          <p:cNvSpPr/>
          <p:nvPr/>
        </p:nvSpPr>
        <p:spPr bwMode="auto">
          <a:xfrm>
            <a:off x="6019800" y="4705350"/>
            <a:ext cx="2438400" cy="304800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Department of Animal Science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ADE09-5A5A-35E1-0658-7A282A1BB727}"/>
              </a:ext>
            </a:extLst>
          </p:cNvPr>
          <p:cNvSpPr txBox="1"/>
          <p:nvPr/>
        </p:nvSpPr>
        <p:spPr>
          <a:xfrm>
            <a:off x="6324600" y="36195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72A7A4-C939-61EA-9B2E-30FF69188478}"/>
              </a:ext>
            </a:extLst>
          </p:cNvPr>
          <p:cNvGrpSpPr/>
          <p:nvPr/>
        </p:nvGrpSpPr>
        <p:grpSpPr>
          <a:xfrm>
            <a:off x="0" y="4629152"/>
            <a:ext cx="8077200" cy="514348"/>
            <a:chOff x="91524" y="18792353"/>
            <a:chExt cx="37280365" cy="208328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207A4F-A7E3-11BB-AC63-A8F8A1673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64" r="-779"/>
            <a:stretch/>
          </p:blipFill>
          <p:spPr>
            <a:xfrm>
              <a:off x="13792177" y="18792359"/>
              <a:ext cx="12921366" cy="2046962"/>
            </a:xfrm>
            <a:prstGeom prst="rect">
              <a:avLst/>
            </a:prstGeom>
            <a:solidFill>
              <a:sysClr val="window" lastClr="FFFFFF"/>
            </a:solidFill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02CA802-7D9E-B16F-1AF5-0FCDE7B63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0714" y="18792353"/>
              <a:ext cx="5341175" cy="207562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EB1B067-6E1F-2EE3-0D5B-2C4F604CE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20120" y="18847501"/>
              <a:ext cx="5341175" cy="20281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6984239-C105-BBF2-3222-D326CB3CC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24" y="18811181"/>
              <a:ext cx="13700653" cy="2062103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B78B2B8-1DE9-D9D6-38D3-18D9F21CCC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242" y="4642768"/>
            <a:ext cx="1051758" cy="5350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7B0FDD-9DAD-C415-283D-29245398BEBA}"/>
              </a:ext>
            </a:extLst>
          </p:cNvPr>
          <p:cNvSpPr txBox="1"/>
          <p:nvPr/>
        </p:nvSpPr>
        <p:spPr>
          <a:xfrm>
            <a:off x="2779425" y="-19050"/>
            <a:ext cx="26197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rgbClr val="123885"/>
                </a:solidFill>
                <a:latin typeface="Calibri" panose="020F0502020204030204"/>
              </a:rPr>
              <a:t>Key 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685C8-6495-A515-8225-BDFEC31AEC8A}"/>
              </a:ext>
            </a:extLst>
          </p:cNvPr>
          <p:cNvSpPr txBox="1"/>
          <p:nvPr/>
        </p:nvSpPr>
        <p:spPr>
          <a:xfrm>
            <a:off x="266700" y="1077418"/>
            <a:ext cx="8686800" cy="371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just">
              <a:spcAft>
                <a:spcPts val="800"/>
              </a:spcAft>
              <a:buFont typeface="Wingdings" panose="05000000000000000000" pitchFamily="2" charset="2"/>
              <a:buChar char="q"/>
              <a:defRPr/>
            </a:pP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Respiratory distress treatment rate and mortality are substantially influenced by genetics, making it a key target for genetic selection. </a:t>
            </a:r>
          </a:p>
          <a:p>
            <a:pPr marL="171450" lvl="0" indent="-1714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  <a:defRPr/>
            </a:pP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Litter effects are critical in early life stages but diminish as the pigs mature.</a:t>
            </a:r>
          </a:p>
          <a:p>
            <a:pPr marL="171450" lvl="0" indent="-171450" algn="just">
              <a:spcAft>
                <a:spcPts val="800"/>
              </a:spcAft>
              <a:buFont typeface="Wingdings" panose="05000000000000000000" pitchFamily="2" charset="2"/>
              <a:buChar char="q"/>
              <a:defRPr/>
            </a:pP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Selection strategies to improve health treatment and mortality traits should be balanced to avoid unintended consequences.</a:t>
            </a:r>
          </a:p>
          <a:p>
            <a:pPr marL="171450" indent="-171450" algn="just">
              <a:spcAft>
                <a:spcPts val="800"/>
              </a:spcAft>
              <a:buFont typeface="Wingdings" panose="05000000000000000000" pitchFamily="2" charset="2"/>
              <a:buChar char="q"/>
              <a:defRPr/>
            </a:pP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GWAS and GSEA identified several genomic regions, candidate genes and enriched biological processes related to disease susceptibility and immune capacity.</a:t>
            </a:r>
          </a:p>
          <a:p>
            <a:pPr marL="171450" lvl="0" indent="-171450" algn="just">
              <a:spcAft>
                <a:spcPts val="800"/>
              </a:spcAft>
              <a:buFont typeface="Wingdings" panose="05000000000000000000" pitchFamily="2" charset="2"/>
              <a:buChar char="q"/>
              <a:defRPr/>
            </a:pP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Genetic parameters and genomics provide the roadmap for breeding programs, and this study provides valuable information to breed for disease resilience in pigs.</a:t>
            </a:r>
          </a:p>
          <a:p>
            <a:pPr marL="171450" lvl="0" indent="-171450" algn="just">
              <a:spcAft>
                <a:spcPts val="800"/>
              </a:spcAft>
              <a:buFont typeface="Wingdings" panose="05000000000000000000" pitchFamily="2" charset="2"/>
              <a:buChar char="q"/>
              <a:defRPr/>
            </a:pPr>
            <a:r>
              <a:rPr lang="en-US" sz="17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Manuscript under preparation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02913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76400" y="5775"/>
            <a:ext cx="5600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Acknowledgements</a:t>
            </a:r>
            <a:endParaRPr lang="en-US" sz="3200" b="1" dirty="0">
              <a:solidFill>
                <a:srgbClr val="002060"/>
              </a:solidFill>
            </a:endParaRP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 bwMode="auto">
          <a:xfrm>
            <a:off x="304800" y="514350"/>
            <a:ext cx="8534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F381822-8224-3C2A-B6EC-8E4673BE184C}"/>
              </a:ext>
            </a:extLst>
          </p:cNvPr>
          <p:cNvSpPr/>
          <p:nvPr/>
        </p:nvSpPr>
        <p:spPr bwMode="auto">
          <a:xfrm>
            <a:off x="6019800" y="4705350"/>
            <a:ext cx="2438400" cy="304800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Department of Animal Science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CD923F-823F-9EAB-29EB-FCBB87982A87}"/>
              </a:ext>
            </a:extLst>
          </p:cNvPr>
          <p:cNvSpPr txBox="1"/>
          <p:nvPr/>
        </p:nvSpPr>
        <p:spPr>
          <a:xfrm>
            <a:off x="457200" y="514350"/>
            <a:ext cx="8077200" cy="4224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Co-authors: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John Harding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Michael Dyck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Frederic Fortin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Graham </a:t>
            </a:r>
            <a:r>
              <a:rPr lang="en-US" sz="1600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Plastow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PigGen Canada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Jack Dekkers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1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Funding from Genome Canada, Genome Alberta, Genome Prairie, PigGen Canada, USDA NIFA (2017-67007-26144), and the National Pork Board Survivability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12A51-CCB7-DCEA-BA9B-C1175062ECC9}"/>
              </a:ext>
            </a:extLst>
          </p:cNvPr>
          <p:cNvSpPr txBox="1"/>
          <p:nvPr/>
        </p:nvSpPr>
        <p:spPr>
          <a:xfrm>
            <a:off x="5152053" y="222215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837401-4D36-6759-C4CA-B418B360B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652484"/>
            <a:ext cx="3124200" cy="913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A4E34B-CDEE-5201-C244-11AD69F6E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775" y="2656274"/>
            <a:ext cx="1447800" cy="727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957DDA-90F6-8F9F-A07E-F8D5E2E8F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116" y="819149"/>
            <a:ext cx="3002084" cy="758881"/>
          </a:xfrm>
          <a:prstGeom prst="rect">
            <a:avLst/>
          </a:prstGeom>
        </p:spPr>
      </p:pic>
      <p:pic>
        <p:nvPicPr>
          <p:cNvPr id="1028" name="Picture 4" descr="Pork Checkoff logo">
            <a:extLst>
              <a:ext uri="{FF2B5EF4-FFF2-40B4-BE49-F238E27FC236}">
                <a16:creationId xmlns:a16="http://schemas.microsoft.com/office/drawing/2014/main" id="{1D5A7396-6076-1378-D13C-CC5FDE68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664790"/>
            <a:ext cx="1447800" cy="718585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8D7F76-B7B0-79C7-AABE-FA3F8AE29D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1099125"/>
            <a:ext cx="697791" cy="43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32116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Widescreen-WithNumbers_2A" id="{CC13C5E8-C143-B944-BA97-1527C21DCBC9}" vid="{EEBF89D1-1DB3-9E46-A86B-BE71188432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PresentationWidescreen-WithNumbers_2A</Template>
  <TotalTime>33681</TotalTime>
  <Words>378</Words>
  <Application>Microsoft Office PowerPoint</Application>
  <PresentationFormat>On-screen Show (16:9)</PresentationFormat>
  <Paragraphs>55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Cambria Math</vt:lpstr>
      <vt:lpstr>ITC Berkeley Oldstyle Medium</vt:lpstr>
      <vt:lpstr>Times</vt:lpstr>
      <vt:lpstr>Univers 67 CondensedBold</vt:lpstr>
      <vt:lpstr>Univers 75 Black</vt:lpstr>
      <vt:lpstr>Wingdings</vt:lpstr>
      <vt:lpstr>PowerPoint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Kabuye, Usamah [GENGM]</dc:creator>
  <cp:lastModifiedBy>kabuye usamah</cp:lastModifiedBy>
  <cp:revision>11</cp:revision>
  <cp:lastPrinted>2024-10-10T17:03:32Z</cp:lastPrinted>
  <dcterms:created xsi:type="dcterms:W3CDTF">2024-06-29T06:03:35Z</dcterms:created>
  <dcterms:modified xsi:type="dcterms:W3CDTF">2025-10-13T03:21:12Z</dcterms:modified>
</cp:coreProperties>
</file>